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B7720430-C031-4AF2-B871-FABFDDEABB0E}">
  <a:tblStyle styleId="{B7720430-C031-4AF2-B871-FABFDDEABB0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6E6E6"/>
          </a:solidFill>
        </a:fill>
      </a:tcStyle>
    </a:band1H>
    <a:band2H>
      <a:tcTxStyle/>
    </a:band2H>
    <a:band1V>
      <a:tcTxStyle/>
      <a:tcStyle>
        <a:fill>
          <a:solidFill>
            <a:srgbClr val="E6E6E6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Calibri"/>
          <a:ea typeface="Calibri"/>
          <a:cs typeface="Calibri"/>
        </a:font>
        <a:schemeClr val="dk1"/>
      </a:tcTxStyle>
    </a:seCell>
    <a:swCell>
      <a:tcTxStyle b="on" i="off">
        <a:font>
          <a:latin typeface="Calibri"/>
          <a:ea typeface="Calibri"/>
          <a:cs typeface="Calibri"/>
        </a:font>
        <a:schemeClr val="dk1"/>
      </a:tcTx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2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4YOwEqGykDM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5800" y="251843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7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Caffeine: The Basics</a:t>
            </a:r>
            <a:endParaRPr b="1" i="0" sz="7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457200" y="157056"/>
            <a:ext cx="8229600" cy="748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caffeine?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457200" y="1071078"/>
            <a:ext cx="4164041" cy="5325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naturally occurring alkaloid (a nitrogen containing base) found in over 60 plants.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has been used for over 4000 years.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a central nervous system stimulant.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not a source of energy!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sugar and carbohydrates in ‘energy’ drinks are the source of energy.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numerous pharmacological effects associated with caffeine consumption.</a:t>
            </a:r>
            <a:endParaRPr/>
          </a:p>
        </p:txBody>
      </p:sp>
      <p:pic>
        <p:nvPicPr>
          <p:cNvPr descr="Caffeine metabolism.jpg"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21241" y="1998907"/>
            <a:ext cx="4393520" cy="31629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/>
        </p:nvSpPr>
        <p:spPr>
          <a:xfrm>
            <a:off x="4810509" y="1587374"/>
            <a:ext cx="40792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name: 1,3,7 - </a:t>
            </a:r>
            <a:r>
              <a:rPr b="1" i="0" lang="en-US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trimethyl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xanthine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4"/>
          <p:cNvSpPr/>
          <p:nvPr/>
        </p:nvSpPr>
        <p:spPr>
          <a:xfrm>
            <a:off x="7161157" y="2680889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6737838" y="2045484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6090634" y="2785796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7646493" y="2704405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449177" y="2092516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5789748" y="2821070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170894" y="5321785"/>
            <a:ext cx="34571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metabolic products of caffeine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0" name="Google Shape;100;p14"/>
          <p:cNvCxnSpPr/>
          <p:nvPr/>
        </p:nvCxnSpPr>
        <p:spPr>
          <a:xfrm>
            <a:off x="457200" y="966267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type="title"/>
          </p:nvPr>
        </p:nvSpPr>
        <p:spPr>
          <a:xfrm>
            <a:off x="457200" y="321667"/>
            <a:ext cx="8229600" cy="701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effects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" name="Google Shape;106;p15"/>
          <p:cNvCxnSpPr/>
          <p:nvPr/>
        </p:nvCxnSpPr>
        <p:spPr>
          <a:xfrm>
            <a:off x="457200" y="1130879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" name="Google Shape;107;p15"/>
          <p:cNvSpPr txBox="1"/>
          <p:nvPr/>
        </p:nvSpPr>
        <p:spPr>
          <a:xfrm>
            <a:off x="457199" y="1645688"/>
            <a:ext cx="3846551" cy="4555093"/>
          </a:xfrm>
          <a:prstGeom prst="rect">
            <a:avLst/>
          </a:prstGeom>
          <a:noFill/>
          <a:ln cap="flat" cmpd="sng" w="2540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Beneficial</a:t>
            </a:r>
            <a:endParaRPr sz="2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Enhances mood and alertness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Increases cognitive functions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Decreases feelings of fatigue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Enhances exercise performance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Increases ones metabolic rate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Lowers the risk of cardiovascular disease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Lowers the risk of metabolic syndrome (i.e., obesity and diabetes II)</a:t>
            </a:r>
            <a:endParaRPr/>
          </a:p>
        </p:txBody>
      </p:sp>
      <p:sp>
        <p:nvSpPr>
          <p:cNvPr id="108" name="Google Shape;108;p15"/>
          <p:cNvSpPr txBox="1"/>
          <p:nvPr/>
        </p:nvSpPr>
        <p:spPr>
          <a:xfrm>
            <a:off x="4785865" y="1645688"/>
            <a:ext cx="3900935" cy="4555093"/>
          </a:xfrm>
          <a:prstGeom prst="rect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Harmful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vasoconstriction and blood pressure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control of fine motor functions (i.e., more jittery and the ‘shakes’)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Difficulty sleeping and insomnia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Arrhythmia and tachycardia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anxiety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Dehydration and acidic stomach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Dependence/addiction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>
            <p:ph type="title"/>
          </p:nvPr>
        </p:nvSpPr>
        <p:spPr>
          <a:xfrm>
            <a:off x="457200" y="145298"/>
            <a:ext cx="8229600" cy="783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How does caffeine work?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 txBox="1"/>
          <p:nvPr>
            <p:ph idx="1" type="body"/>
          </p:nvPr>
        </p:nvSpPr>
        <p:spPr>
          <a:xfrm>
            <a:off x="457200" y="1153390"/>
            <a:ext cx="8229600" cy="5360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Throughout the day, adenosine binds to receptors in the brain; as the number of bound receptors increases you begin to feel drowsy.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is an adenosine antagonist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and serves as a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competitive 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inhibitor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binding to those 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receptors </a:t>
            </a:r>
            <a:r>
              <a:rPr b="1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triggering them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Continued use of elevated amounts of caffeine results in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tolerance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which results in the creation of more receptors.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in turn leads to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withdrawal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symptoms when you stop taking those elevated amounts of caffeine.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5" name="Google Shape;115;p16"/>
          <p:cNvCxnSpPr/>
          <p:nvPr/>
        </p:nvCxnSpPr>
        <p:spPr>
          <a:xfrm>
            <a:off x="457200" y="1036815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6" name="Google Shape;11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15328" y="2328129"/>
            <a:ext cx="3047129" cy="1672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7296" y="333132"/>
            <a:ext cx="5521451" cy="6160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0" y="27715"/>
            <a:ext cx="4128764" cy="14067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Sources and Metabolism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7" name="Google Shape;127;p18"/>
          <p:cNvGraphicFramePr/>
          <p:nvPr/>
        </p:nvGraphicFramePr>
        <p:xfrm>
          <a:off x="4480134" y="30571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{B7720430-C031-4AF2-B871-FABFDDEABB0E}</a:tableStyleId>
              </a:tblPr>
              <a:tblGrid>
                <a:gridCol w="1726975"/>
                <a:gridCol w="1150025"/>
                <a:gridCol w="1438500"/>
              </a:tblGrid>
              <a:tr h="407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Source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Serving (oz.)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Caffeine (mg)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Coffee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60-150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Decaf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 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2-5 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Tea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 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40-80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Coca Cola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64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Mountain Dew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Pike Place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330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502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Frappuccino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</a:t>
                      </a:r>
                      <a:r>
                        <a:rPr lang="en-US" sz="1200"/>
                        <a:t> Mocha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175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Iced Coffee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Rockstar (double)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Red Bull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8.4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83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Monster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92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5-Hour</a:t>
                      </a:r>
                      <a:r>
                        <a:rPr lang="en-US" sz="1200"/>
                        <a:t> Energy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1.9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215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Rockstar Energy Shot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2.5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229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cxnSp>
        <p:nvCxnSpPr>
          <p:cNvPr id="128" name="Google Shape;128;p18"/>
          <p:cNvCxnSpPr/>
          <p:nvPr/>
        </p:nvCxnSpPr>
        <p:spPr>
          <a:xfrm>
            <a:off x="257299" y="1530663"/>
            <a:ext cx="3611373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" name="Google Shape;129;p18"/>
          <p:cNvSpPr txBox="1"/>
          <p:nvPr/>
        </p:nvSpPr>
        <p:spPr>
          <a:xfrm>
            <a:off x="269058" y="1775496"/>
            <a:ext cx="3611373" cy="4770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can also be found in chocolate and medicines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Kit Kats (10 mg)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Butterfinger (2.4 mg)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Excedrin (65 mg)</a:t>
            </a:r>
            <a:endParaRPr/>
          </a:p>
          <a:p>
            <a:pPr indent="-1841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is absorbed through the gastrointestinal tract</a:t>
            </a:r>
            <a:endParaRPr/>
          </a:p>
          <a:p>
            <a:pPr indent="-1841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body metabolizes caffeine in the liver through demethylation and forms three major metabolites (t</a:t>
            </a:r>
            <a:r>
              <a:rPr baseline="-25000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½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5-6 hours)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Paraxanthine – increases athletic performance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Theobromine – increases blood flow and nutrients to the brain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Theophylline – increases heart rate and mental focus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type="title"/>
          </p:nvPr>
        </p:nvSpPr>
        <p:spPr>
          <a:xfrm>
            <a:off x="457200" y="145297"/>
            <a:ext cx="8229600" cy="9129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Factors affecting caffeine metabolism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457200" y="1106353"/>
            <a:ext cx="8229600" cy="54194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Smoking – nicotine increases the rate of caffeine demethylation</a:t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Drug interactions</a:t>
            </a:r>
            <a:endParaRPr/>
          </a:p>
          <a:p>
            <a:pPr indent="-285750" lvl="1" marL="742950" marR="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Char char="–"/>
            </a:pPr>
            <a:r>
              <a:rPr b="0" i="0" lang="en-US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oral contraceptives can double the half-life of caffeine in blood serum</a:t>
            </a:r>
            <a:endParaRPr/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 – children and teens have decreased sensitivity to caffeine with respect to the elderly (may be due to their higher metabolisms)</a:t>
            </a:r>
            <a:endParaRPr/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Genetics – caffeine is metabolized by the CYP1A2 gene, differences in this gene affect how readily the body metabolizes caffeine</a:t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6" name="Google Shape;136;p19"/>
          <p:cNvCxnSpPr/>
          <p:nvPr/>
        </p:nvCxnSpPr>
        <p:spPr>
          <a:xfrm>
            <a:off x="457200" y="1036815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457200" y="74746"/>
            <a:ext cx="8229600" cy="7953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caffeine safe?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457200" y="1153386"/>
            <a:ext cx="8229600" cy="5207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FDA – caffeine is on the generally regarded as safe (GRAS) list of chemical additives and substances.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levels of sensitivity to caffeine due to the CYP1A2 gene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hypersensitive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hyposensitive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a psychoactive substance and one can develop symptoms of tolerance, withdrawal and addiction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3" name="Google Shape;143;p20"/>
          <p:cNvCxnSpPr/>
          <p:nvPr/>
        </p:nvCxnSpPr>
        <p:spPr>
          <a:xfrm>
            <a:off x="457200" y="954509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